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85" r:id="rId6"/>
    <p:sldId id="292" r:id="rId7"/>
    <p:sldId id="286" r:id="rId8"/>
    <p:sldId id="290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C90"/>
    <a:srgbClr val="C3BC9D"/>
    <a:srgbClr val="E1DAB8"/>
    <a:srgbClr val="3A5C5B"/>
    <a:srgbClr val="177363"/>
    <a:srgbClr val="175E5A"/>
    <a:srgbClr val="315E54"/>
    <a:srgbClr val="158E7B"/>
    <a:srgbClr val="30939C"/>
    <a:srgbClr val="00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1" Type="http://schemas.openxmlformats.org/officeDocument/2006/relationships/viewProps" Target="viewProps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9F48A3-E93D-FB13-5D3A-3DA001F5D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150FC04-6888-16D8-A35F-368E48B24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C959BE7-FD42-21AB-A7D0-7C9648D52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44175F8-C72F-4522-BB9A-E826A6BF2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328839-A246-ACD8-C3D6-0E71D7849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096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1A06C4-C341-B0DB-9835-DABC1E68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AB93C7F-B836-291B-FBB0-6E460C01D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F82DE08-D64B-5621-3F01-6DDCD7F2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F435328-3381-0D4E-E3A3-E34CDED5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551AE65-E536-5475-501A-BFBB8D1BA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360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2025321-D0F5-A444-3AEC-0F016BC68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5A40F98-B416-1F06-341F-92299C9B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A726445-62B5-B1F9-4D78-D5A8AF64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ED9DA0F-6151-080B-A255-31C54813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5E9BB7E-F98F-7033-7A39-146BFB3D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498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E63B8B-4EBE-FCCA-EC3F-91FD1BE3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897E74B-2578-F556-E1F9-03556D96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F7D63B6-53C9-618C-ED8A-DA08697B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63598C2-4D0A-B181-B986-2D086697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A134466-2ADB-9570-D4F9-3CCF1928F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914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F1B353-6A05-19DB-BC42-20CF84A2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C35AF1A-2A87-8A7A-5B12-366970EB6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9045884-5EDA-EC2E-CF1E-6A6D4708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8F38D13-2E19-4E0E-E67B-368F882D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CFA71E6-5DC9-E225-70DB-429315F18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89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86D0A4-37B6-DC25-74D1-3683B783B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9D23DA0-44ED-6220-01CC-59E8892AC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01A2C3C-D855-1CB4-E33A-FCD0ADFB9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3D6C999-D8C1-1A39-7030-813EA07F3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4A41953-B041-A6C7-FC84-FFD1C9AF5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30032CC-259F-6FD3-7062-E1A104BE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264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89DB106-BDE5-F97A-10C6-808289B68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8870C7F-FE06-71DD-58D2-B5EA9451F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BE4C562-DAD6-FEE7-2E72-6EC58CBBB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4F059E99-69CE-6157-A533-69FDCEF3B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3D0C5BF-6A7D-7681-752D-5F7B84736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624D7B6F-05A2-843B-98D9-2684DF2E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B0D1509-6A69-5DB9-C7BF-817E9670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BA8316B-A819-B6C2-926F-AFBF047E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010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215CA3-D926-F45D-A2C5-E275F77B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ED5E379-72DF-4C91-0DF3-1024D502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9FF0828-B6CB-E446-DAC5-2D3B9E8EB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CA5B2ED-2BF1-B167-B7CD-AF12AC08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88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6BA118E-9D8A-5C30-1986-E0D9A7EA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A38DA126-357C-D639-8D4E-98E92E1FD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D99EA18-94F0-F060-C351-0B81A30A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756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FBC30A-D3ED-CDCE-2CFC-D8848D43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1C5A8C-DE31-9982-9895-19A230E5D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E9FCACE-FB50-4C7A-0EFB-740993D68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EC06212-63DB-A988-640E-6EF074B9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8138A3D-AA61-A574-B9BA-B9595813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97E3A83-5235-999B-99A9-A9937BE1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54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5BEAE9-F506-25F5-F587-145A65BD0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53F9B19-19B8-F70E-783C-88F6D85DE4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79ECAF7-C519-53A7-0812-151535496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76EFE96-955C-3609-3A7F-BCD1DBB3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B40DF5C-5C47-D1D5-5256-32C6168B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1B52956-B8D6-F3B2-706D-1E9B5E7A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114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0B1D277F-504A-2F0D-AA68-795A5C0C8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DB759A7-7709-BDCD-B153-5182DC2BF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CA72913-9001-1E54-929C-188B91F00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F3944-4526-4BE7-9750-E81C24FC8444}" type="datetimeFigureOut">
              <a:rPr lang="es-CO" smtClean="0"/>
              <a:t>15/05/2023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1D7BBD5-1652-C8E1-5302-A7DC47159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E55A629-0DD6-5ED1-B078-83486629C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CB16-D494-4B74-9DD9-4AC772065F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452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Hoja_de_c_lculo_de_Microsoft_Excel1.xlsx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85E0CA73-6AEB-6A84-8D5B-4A3C3C2BD3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" t="1110" r="604" b="230"/>
          <a:stretch/>
        </p:blipFill>
        <p:spPr>
          <a:xfrm>
            <a:off x="0" y="0"/>
            <a:ext cx="12188951" cy="6848630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xmlns="" id="{5669BC20-7A30-FAF5-2A88-ADD67281C265}"/>
              </a:ext>
            </a:extLst>
          </p:cNvPr>
          <p:cNvSpPr/>
          <p:nvPr/>
        </p:nvSpPr>
        <p:spPr>
          <a:xfrm>
            <a:off x="5649963" y="9369"/>
            <a:ext cx="3198761" cy="4694833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AF4FF185-2F25-C3D4-0DC8-FDD8F15594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3744" y="261074"/>
            <a:ext cx="1138348" cy="67278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D492AF5D-F18B-624F-A93E-FB4B336A8C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9355"/>
            <a:ext cx="2227634" cy="465209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4178D735-4A8C-53DD-08A0-3BF034344369}"/>
              </a:ext>
            </a:extLst>
          </p:cNvPr>
          <p:cNvSpPr/>
          <p:nvPr/>
        </p:nvSpPr>
        <p:spPr>
          <a:xfrm>
            <a:off x="5079882" y="191147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CO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6A500D8E-1D5D-F7F6-67A6-1C5400A7664F}"/>
              </a:ext>
            </a:extLst>
          </p:cNvPr>
          <p:cNvSpPr txBox="1"/>
          <p:nvPr/>
        </p:nvSpPr>
        <p:spPr>
          <a:xfrm>
            <a:off x="5762066" y="1618121"/>
            <a:ext cx="297455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b="1" i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Presupuesto de Inversión 2023</a:t>
            </a:r>
          </a:p>
          <a:p>
            <a:pPr algn="ctr"/>
            <a:endParaRPr lang="es-ES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s-ES" sz="2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Programas en Ejecución</a:t>
            </a:r>
            <a:endParaRPr lang="es-ES" sz="2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</a:endParaRPr>
          </a:p>
          <a:p>
            <a:pPr algn="ctr"/>
            <a:endParaRPr lang="es-CO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D66CBD10-4ED8-A3AD-E5FB-90E42DA62F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6626"/>
            <a:ext cx="12188952" cy="180744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2A00ACBE-92CF-08AB-8A68-0DAE028EC478}"/>
              </a:ext>
            </a:extLst>
          </p:cNvPr>
          <p:cNvCxnSpPr/>
          <p:nvPr/>
        </p:nvCxnSpPr>
        <p:spPr>
          <a:xfrm>
            <a:off x="5762066" y="4282068"/>
            <a:ext cx="297455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73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35169F97-1E74-EBD8-5B16-040BCA7D6D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1" t="1110" r="55337" b="230"/>
          <a:stretch/>
        </p:blipFill>
        <p:spPr>
          <a:xfrm>
            <a:off x="8545" y="0"/>
            <a:ext cx="3171913" cy="684863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4178D735-4A8C-53DD-08A0-3BF034344369}"/>
              </a:ext>
            </a:extLst>
          </p:cNvPr>
          <p:cNvSpPr/>
          <p:nvPr/>
        </p:nvSpPr>
        <p:spPr>
          <a:xfrm>
            <a:off x="5079882" y="191147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CO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D66CBD10-4ED8-A3AD-E5FB-90E42DA62F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6626"/>
            <a:ext cx="12188952" cy="180744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B8A310B2-37E8-A744-72C2-4142CD62CB92}"/>
              </a:ext>
            </a:extLst>
          </p:cNvPr>
          <p:cNvSpPr/>
          <p:nvPr/>
        </p:nvSpPr>
        <p:spPr>
          <a:xfrm>
            <a:off x="3341914" y="802925"/>
            <a:ext cx="8131629" cy="927904"/>
          </a:xfrm>
          <a:prstGeom prst="rect">
            <a:avLst/>
          </a:prstGeom>
          <a:solidFill>
            <a:schemeClr val="bg2">
              <a:alpha val="6487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b="1" dirty="0" smtClean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alibri" panose="020F0502020204030204" pitchFamily="34" charset="0"/>
              </a:rPr>
              <a:t>Presupuesto de Inversión 2023</a:t>
            </a:r>
            <a:endParaRPr lang="es-CO" sz="4000" b="1" dirty="0"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anose="020F050202020403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8E408610-2E1A-0315-1589-60372C114C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5792" y="270801"/>
            <a:ext cx="1155755" cy="68307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397D0672-A845-0569-2A18-1D0C67C86A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60062"/>
            <a:ext cx="2120630" cy="44286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667876" y="1911478"/>
            <a:ext cx="80336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i="1" dirty="0" smtClean="0"/>
              <a:t>La </a:t>
            </a:r>
            <a:r>
              <a:rPr lang="es-CO" b="1" i="1" dirty="0"/>
              <a:t>Ley 2276 de 2022 "Por la cual se decreta el presupuesto </a:t>
            </a:r>
            <a:r>
              <a:rPr lang="es-CO" b="1" i="1" dirty="0" smtClean="0"/>
              <a:t>de rentas </a:t>
            </a:r>
            <a:r>
              <a:rPr lang="es-CO" b="1" i="1" dirty="0"/>
              <a:t>y recursos de capital y ley de apropiaciones para la vigencia fiscal del </a:t>
            </a:r>
            <a:r>
              <a:rPr lang="es-CO" b="1" i="1" dirty="0" smtClean="0"/>
              <a:t>1o</a:t>
            </a:r>
            <a:r>
              <a:rPr lang="es-CO" b="1" i="1" dirty="0"/>
              <a:t>. </a:t>
            </a:r>
            <a:r>
              <a:rPr lang="es-CO" b="1" i="1" dirty="0" smtClean="0"/>
              <a:t>de enero </a:t>
            </a:r>
            <a:r>
              <a:rPr lang="es-CO" b="1" i="1" dirty="0"/>
              <a:t>al 31 de diciembre de </a:t>
            </a:r>
            <a:r>
              <a:rPr lang="es-CO" b="1" i="1" dirty="0" smtClean="0"/>
              <a:t>2023“ y el Decreto 2590 del 23 de diciembre de 2022 "</a:t>
            </a:r>
            <a:r>
              <a:rPr lang="es-CO" b="1" i="1" dirty="0"/>
              <a:t>Por </a:t>
            </a:r>
            <a:r>
              <a:rPr lang="es-CO" b="1" i="1" dirty="0" smtClean="0"/>
              <a:t>el </a:t>
            </a:r>
            <a:r>
              <a:rPr lang="es-CO" b="1" i="1" dirty="0"/>
              <a:t>cual se </a:t>
            </a:r>
            <a:r>
              <a:rPr lang="es-CO" b="1" i="1" dirty="0" smtClean="0"/>
              <a:t>liquida </a:t>
            </a:r>
            <a:r>
              <a:rPr lang="es-CO" b="1" i="1" dirty="0"/>
              <a:t>el </a:t>
            </a:r>
            <a:r>
              <a:rPr lang="es-CO" b="1" i="1" dirty="0" smtClean="0"/>
              <a:t>Presupuesto General de la Nación para la vigencia </a:t>
            </a:r>
            <a:r>
              <a:rPr lang="es-CO" b="1" i="1" dirty="0"/>
              <a:t>fiscal </a:t>
            </a:r>
            <a:r>
              <a:rPr lang="es-CO" b="1" i="1" dirty="0" smtClean="0"/>
              <a:t>de 2023, se detallan las apropiaciones y se clasifican y se definen los gastos” asignan </a:t>
            </a:r>
            <a:r>
              <a:rPr lang="es-CO" b="1" i="1" dirty="0"/>
              <a:t>presupuesto para la vigencia </a:t>
            </a:r>
            <a:r>
              <a:rPr lang="es-CO" b="1" i="1" dirty="0" smtClean="0"/>
              <a:t>2023, </a:t>
            </a:r>
            <a:r>
              <a:rPr lang="es-CO" b="1" i="1" dirty="0"/>
              <a:t>por valor de $ </a:t>
            </a:r>
            <a:r>
              <a:rPr lang="es-CO" b="1" i="1" dirty="0" smtClean="0"/>
              <a:t>60,543,072,988, </a:t>
            </a:r>
            <a:r>
              <a:rPr lang="es-CO" b="1" i="1" dirty="0"/>
              <a:t>los cuales se distribuyen en dos programas, 1901 – Salud Pública y Prestación de Servicios y 1999 - Fortalecimiento de la Gestión y Dirección del Sector Salud y Protección Social</a:t>
            </a:r>
            <a:r>
              <a:rPr lang="es-CO" b="1" i="1" dirty="0" smtClean="0"/>
              <a:t>.</a:t>
            </a:r>
          </a:p>
          <a:p>
            <a:pPr algn="just"/>
            <a:endParaRPr lang="es-ES" b="1" i="1" dirty="0"/>
          </a:p>
          <a:p>
            <a:pPr algn="just"/>
            <a:r>
              <a:rPr lang="es-CO" b="1" i="1" dirty="0">
                <a:cs typeface="Arial" panose="020B0604020202020204" pitchFamily="34" charset="0"/>
              </a:rPr>
              <a:t>1901 – Salud Pública y Prestación de Servicios		$ </a:t>
            </a:r>
            <a:r>
              <a:rPr lang="es-CO" b="1" i="1" dirty="0" smtClean="0">
                <a:cs typeface="Arial" panose="020B0604020202020204" pitchFamily="34" charset="0"/>
              </a:rPr>
              <a:t>48.360.478.628</a:t>
            </a:r>
            <a:endParaRPr lang="es-CO" b="1" i="1" dirty="0">
              <a:cs typeface="Arial" panose="020B0604020202020204" pitchFamily="34" charset="0"/>
            </a:endParaRPr>
          </a:p>
          <a:p>
            <a:pPr algn="just"/>
            <a:endParaRPr lang="es-CO" b="1" i="1" dirty="0">
              <a:cs typeface="Arial" panose="020B0604020202020204" pitchFamily="34" charset="0"/>
            </a:endParaRPr>
          </a:p>
          <a:p>
            <a:pPr algn="just"/>
            <a:r>
              <a:rPr lang="es-CO" b="1" i="1" dirty="0">
                <a:cs typeface="Arial" panose="020B0604020202020204" pitchFamily="34" charset="0"/>
              </a:rPr>
              <a:t>1999 - Fortalecimiento de la Gestión y Dirección</a:t>
            </a:r>
          </a:p>
          <a:p>
            <a:pPr algn="just"/>
            <a:r>
              <a:rPr lang="es-CO" b="1" i="1" dirty="0">
                <a:cs typeface="Arial" panose="020B0604020202020204" pitchFamily="34" charset="0"/>
              </a:rPr>
              <a:t>           del Sector Salud y Protección Social.		$ </a:t>
            </a:r>
            <a:r>
              <a:rPr lang="es-CO" b="1" i="1" dirty="0" smtClean="0">
                <a:cs typeface="Arial" panose="020B0604020202020204" pitchFamily="34" charset="0"/>
              </a:rPr>
              <a:t>12.182.594.360</a:t>
            </a:r>
            <a:endParaRPr lang="es-CO" b="1" i="1" dirty="0">
              <a:cs typeface="Arial" panose="020B0604020202020204" pitchFamily="34" charset="0"/>
            </a:endParaRPr>
          </a:p>
          <a:p>
            <a:pPr algn="just"/>
            <a:endParaRPr lang="es-CO" b="1" i="1" dirty="0"/>
          </a:p>
        </p:txBody>
      </p:sp>
    </p:spTree>
    <p:extLst>
      <p:ext uri="{BB962C8B-B14F-4D97-AF65-F5344CB8AC3E}">
        <p14:creationId xmlns:p14="http://schemas.microsoft.com/office/powerpoint/2010/main" val="4027843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CD18C933-59ED-2EE4-1E57-880B62A4EA96}"/>
              </a:ext>
            </a:extLst>
          </p:cNvPr>
          <p:cNvSpPr/>
          <p:nvPr/>
        </p:nvSpPr>
        <p:spPr>
          <a:xfrm>
            <a:off x="-1997" y="6491606"/>
            <a:ext cx="12192473" cy="3663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Rectángulo 25">
            <a:extLst>
              <a:ext uri="{FF2B5EF4-FFF2-40B4-BE49-F238E27FC236}">
                <a16:creationId xmlns:a16="http://schemas.microsoft.com/office/drawing/2014/main" xmlns="" id="{17B868A3-1AD6-E72B-B8E0-0D8C5C33625B}"/>
              </a:ext>
            </a:extLst>
          </p:cNvPr>
          <p:cNvSpPr/>
          <p:nvPr/>
        </p:nvSpPr>
        <p:spPr>
          <a:xfrm flipH="1">
            <a:off x="5400564" y="6423217"/>
            <a:ext cx="6788387" cy="434783"/>
          </a:xfrm>
          <a:custGeom>
            <a:avLst/>
            <a:gdLst>
              <a:gd name="connsiteX0" fmla="*/ 0 w 12192473"/>
              <a:gd name="connsiteY0" fmla="*/ 0 h 719209"/>
              <a:gd name="connsiteX1" fmla="*/ 12192473 w 12192473"/>
              <a:gd name="connsiteY1" fmla="*/ 0 h 719209"/>
              <a:gd name="connsiteX2" fmla="*/ 12192473 w 12192473"/>
              <a:gd name="connsiteY2" fmla="*/ 719209 h 719209"/>
              <a:gd name="connsiteX3" fmla="*/ 0 w 12192473"/>
              <a:gd name="connsiteY3" fmla="*/ 719209 h 719209"/>
              <a:gd name="connsiteX4" fmla="*/ 0 w 12192473"/>
              <a:gd name="connsiteY4" fmla="*/ 0 h 719209"/>
              <a:gd name="connsiteX0" fmla="*/ 0 w 12192473"/>
              <a:gd name="connsiteY0" fmla="*/ 0 h 719209"/>
              <a:gd name="connsiteX1" fmla="*/ 10991635 w 12192473"/>
              <a:gd name="connsiteY1" fmla="*/ 11017 h 719209"/>
              <a:gd name="connsiteX2" fmla="*/ 12192473 w 12192473"/>
              <a:gd name="connsiteY2" fmla="*/ 719209 h 719209"/>
              <a:gd name="connsiteX3" fmla="*/ 0 w 12192473"/>
              <a:gd name="connsiteY3" fmla="*/ 719209 h 719209"/>
              <a:gd name="connsiteX4" fmla="*/ 0 w 12192473"/>
              <a:gd name="connsiteY4" fmla="*/ 0 h 71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473" h="719209">
                <a:moveTo>
                  <a:pt x="0" y="0"/>
                </a:moveTo>
                <a:lnTo>
                  <a:pt x="10991635" y="11017"/>
                </a:lnTo>
                <a:lnTo>
                  <a:pt x="12192473" y="719209"/>
                </a:lnTo>
                <a:lnTo>
                  <a:pt x="0" y="719209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B29F5CB1-71B5-EFCE-540F-D4DDC0CCD45F}"/>
              </a:ext>
            </a:extLst>
          </p:cNvPr>
          <p:cNvSpPr txBox="1"/>
          <p:nvPr/>
        </p:nvSpPr>
        <p:spPr>
          <a:xfrm>
            <a:off x="6706122" y="6435807"/>
            <a:ext cx="49175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600" b="1" i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TÍTULO diapositiva</a:t>
            </a:r>
            <a:endParaRPr lang="es-CO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CE39769C-30D9-F19C-A203-7713B3D6989B}"/>
              </a:ext>
            </a:extLst>
          </p:cNvPr>
          <p:cNvSpPr txBox="1"/>
          <p:nvPr/>
        </p:nvSpPr>
        <p:spPr>
          <a:xfrm>
            <a:off x="241446" y="6488341"/>
            <a:ext cx="49308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400" b="1" i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Título presentación</a:t>
            </a:r>
            <a:endParaRPr lang="es-CO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AF4FF185-2F25-C3D4-0DC8-FDD8F15594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5792" y="270801"/>
            <a:ext cx="1155755" cy="68307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D492AF5D-F18B-624F-A93E-FB4B336A8C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60062"/>
            <a:ext cx="2120630" cy="442863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4178D735-4A8C-53DD-08A0-3BF034344369}"/>
              </a:ext>
            </a:extLst>
          </p:cNvPr>
          <p:cNvSpPr/>
          <p:nvPr/>
        </p:nvSpPr>
        <p:spPr>
          <a:xfrm>
            <a:off x="5079882" y="191147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CO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74820624-E6DA-1C71-5BA1-42FE695466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96484"/>
            <a:ext cx="12188952" cy="7088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A4B4C650-4154-6AE7-0694-B35E9F4DFD14}"/>
              </a:ext>
            </a:extLst>
          </p:cNvPr>
          <p:cNvSpPr txBox="1"/>
          <p:nvPr/>
        </p:nvSpPr>
        <p:spPr>
          <a:xfrm>
            <a:off x="2159772" y="154931"/>
            <a:ext cx="86068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Presupuesto de Inversión </a:t>
            </a:r>
            <a:r>
              <a:rPr lang="es-ES_tradn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2023 </a:t>
            </a:r>
            <a:r>
              <a:rPr lang="es-ES_tradn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– Proyectos y recursos</a:t>
            </a:r>
            <a:endParaRPr lang="es-E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070447"/>
              </p:ext>
            </p:extLst>
          </p:nvPr>
        </p:nvGraphicFramePr>
        <p:xfrm>
          <a:off x="849086" y="966228"/>
          <a:ext cx="10678885" cy="5298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Hoja de cálculo" r:id="rId6" imgW="10267950" imgH="5381666" progId="Excel.Sheet.12">
                  <p:embed/>
                </p:oleObj>
              </mc:Choice>
              <mc:Fallback>
                <p:oleObj name="Hoja de cálculo" r:id="rId6" imgW="10267950" imgH="53816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49086" y="966228"/>
                        <a:ext cx="10678885" cy="5298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871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35169F97-1E74-EBD8-5B16-040BCA7D6D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" t="1110" r="604" b="230"/>
          <a:stretch/>
        </p:blipFill>
        <p:spPr>
          <a:xfrm>
            <a:off x="0" y="0"/>
            <a:ext cx="12188951" cy="6848630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xmlns="" id="{5669BC20-7A30-FAF5-2A88-ADD67281C265}"/>
              </a:ext>
            </a:extLst>
          </p:cNvPr>
          <p:cNvSpPr/>
          <p:nvPr/>
        </p:nvSpPr>
        <p:spPr>
          <a:xfrm>
            <a:off x="-1525" y="9371"/>
            <a:ext cx="12188952" cy="6857999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AF4FF185-2F25-C3D4-0DC8-FDD8F15594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24102" y="3178731"/>
            <a:ext cx="1338943" cy="79133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D492AF5D-F18B-624F-A93E-FB4B336A8C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175" y="3307284"/>
            <a:ext cx="2558143" cy="534231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4178D735-4A8C-53DD-08A0-3BF034344369}"/>
              </a:ext>
            </a:extLst>
          </p:cNvPr>
          <p:cNvSpPr/>
          <p:nvPr/>
        </p:nvSpPr>
        <p:spPr>
          <a:xfrm>
            <a:off x="5079882" y="191147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CO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D66CBD10-4ED8-A3AD-E5FB-90E42DA62F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6626"/>
            <a:ext cx="12188952" cy="18074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C4377D5C-4378-A821-4183-3756E78E2B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926" y="4736915"/>
            <a:ext cx="6532147" cy="147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68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F9ED42FBA681F42872BF5C2EFCF1AEA" ma:contentTypeVersion="3" ma:contentTypeDescription="Crear nuevo documento." ma:contentTypeScope="" ma:versionID="c4399e0552832dbad8bafbf43a4a0c7a">
  <xsd:schema xmlns:xsd="http://www.w3.org/2001/XMLSchema" xmlns:xs="http://www.w3.org/2001/XMLSchema" xmlns:p="http://schemas.microsoft.com/office/2006/metadata/properties" xmlns:ns2="69c56347-9c73-4464-b9b6-d7f8c0bd9ea0" xmlns:ns3="3bfbf733-a6c3-488d-a481-abc1b690c7db" xmlns:ns4="http://schemas.microsoft.com/sharepoint/v4" targetNamespace="http://schemas.microsoft.com/office/2006/metadata/properties" ma:root="true" ma:fieldsID="62f5b9e17d332759bf83e4e3050f352b" ns2:_="" ns3:_="" ns4:_="">
    <xsd:import namespace="69c56347-9c73-4464-b9b6-d7f8c0bd9ea0"/>
    <xsd:import namespace="3bfbf733-a6c3-488d-a481-abc1b690c7d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A_x00f1_o" minOccurs="0"/>
                <xsd:element ref="ns3:SharedWithUser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56347-9c73-4464-b9b6-d7f8c0bd9ea0" elementFormDefault="qualified">
    <xsd:import namespace="http://schemas.microsoft.com/office/2006/documentManagement/types"/>
    <xsd:import namespace="http://schemas.microsoft.com/office/infopath/2007/PartnerControls"/>
    <xsd:element name="A_x00f1_o" ma:index="8" nillable="true" ma:displayName="Año" ma:internalName="A_x00f1_o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bf733-a6c3-488d-a481-abc1b690c7d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A_x00f1_o xmlns="69c56347-9c73-4464-b9b6-d7f8c0bd9ea0">2023</A_x00f1_o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C1A5C1-26C1-4755-A3C6-DC0E57E5163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C38925E-4467-4A64-9972-3CA86BCE1D3F}"/>
</file>

<file path=customXml/itemProps3.xml><?xml version="1.0" encoding="utf-8"?>
<ds:datastoreItem xmlns:ds="http://schemas.openxmlformats.org/officeDocument/2006/customXml" ds:itemID="{17445A6F-2B91-4895-BA26-A7F839FBC591}">
  <ds:schemaRefs>
    <ds:schemaRef ds:uri="http://schemas.microsoft.com/office/2006/metadata/properties"/>
    <ds:schemaRef ds:uri="http://schemas.microsoft.com/office/infopath/2007/PartnerControls"/>
    <ds:schemaRef ds:uri="c55f4233-694a-42b1-bd72-cc55cefea4b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F4CADF0-E2DA-4B6F-9B71-4FE09D42F7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157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Hoja de cálculo de Microsoft Excel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Programas y proyectos en Ejecución 2023</dc:title>
  <dc:creator>Yenny Rocio Ruiz Beltran</dc:creator>
  <cp:lastModifiedBy>Wilson Alberto Castro Contreras</cp:lastModifiedBy>
  <cp:revision>131</cp:revision>
  <dcterms:created xsi:type="dcterms:W3CDTF">2022-10-10T12:51:59Z</dcterms:created>
  <dcterms:modified xsi:type="dcterms:W3CDTF">2023-05-15T14:24:31Z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0x0101007F9ED42FBA681F42872BF5C2EFCF1AEA</vt:lpwstr>
  </property>
</Properties>
</file>